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7" r:id="rId3"/>
    <p:sldId id="261" r:id="rId4"/>
    <p:sldId id="262" r:id="rId5"/>
    <p:sldId id="259" r:id="rId6"/>
    <p:sldId id="260" r:id="rId7"/>
    <p:sldId id="264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79" d="100"/>
          <a:sy n="79" d="100"/>
        </p:scale>
        <p:origin x="108" y="9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3822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A3699-7CCE-47A5-9707-17D51ED3EB0E}" type="datetimeFigureOut">
              <a:rPr lang="en-US" smtClean="0"/>
              <a:pPr/>
              <a:t>12/23/2016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Help make us the GREENEST!!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A2E72F-58A3-4768-9AFF-EF434907D3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722646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46879C-7981-4F0D-BD44-29E6B2832439}" type="datetimeFigureOut">
              <a:rPr lang="en-US" smtClean="0"/>
              <a:pPr/>
              <a:t>12/23/2016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Help make us the GREENEST!!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F9200B-84B5-476D-8BB3-38B9C4F5BE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268405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5867400" cy="6858000"/>
            <a:chOff x="0" y="0"/>
            <a:chExt cx="3696" cy="4320"/>
          </a:xfrm>
        </p:grpSpPr>
        <p:sp>
          <p:nvSpPr>
            <p:cNvPr id="297987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880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endParaRPr kumimoji="1" lang="en-US" sz="2400">
                <a:latin typeface="Times New Roman" pitchFamily="18" charset="0"/>
              </a:endParaRPr>
            </a:p>
          </p:txBody>
        </p:sp>
        <p:sp>
          <p:nvSpPr>
            <p:cNvPr id="297988" name="AutoShape 4"/>
            <p:cNvSpPr>
              <a:spLocks noChangeArrowheads="1"/>
            </p:cNvSpPr>
            <p:nvPr/>
          </p:nvSpPr>
          <p:spPr bwMode="white">
            <a:xfrm>
              <a:off x="432" y="624"/>
              <a:ext cx="3264" cy="12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endParaRPr kumimoji="1" lang="en-US" sz="2400">
                <a:latin typeface="Times New Roman" pitchFamily="18" charset="0"/>
              </a:endParaRPr>
            </a:p>
          </p:txBody>
        </p:sp>
      </p:grp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3632200" y="4889500"/>
            <a:ext cx="4876800" cy="319088"/>
            <a:chOff x="2288" y="3080"/>
            <a:chExt cx="3072" cy="201"/>
          </a:xfrm>
        </p:grpSpPr>
        <p:sp>
          <p:nvSpPr>
            <p:cNvPr id="297990" name="AutoShape 6"/>
            <p:cNvSpPr>
              <a:spLocks noChangeArrowheads="1"/>
            </p:cNvSpPr>
            <p:nvPr/>
          </p:nvSpPr>
          <p:spPr bwMode="auto">
            <a:xfrm flipH="1">
              <a:off x="2288" y="3080"/>
              <a:ext cx="2914" cy="200"/>
            </a:xfrm>
            <a:prstGeom prst="roundRect">
              <a:avLst>
                <a:gd name="adj" fmla="val 0"/>
              </a:avLst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991" name="AutoShape 7"/>
            <p:cNvSpPr>
              <a:spLocks noChangeArrowheads="1"/>
            </p:cNvSpPr>
            <p:nvPr/>
          </p:nvSpPr>
          <p:spPr bwMode="auto">
            <a:xfrm>
              <a:off x="5196" y="3080"/>
              <a:ext cx="164" cy="201"/>
            </a:xfrm>
            <a:prstGeom prst="flowChartDelay">
              <a:avLst/>
            </a:prstGeom>
            <a:solidFill>
              <a:schemeClr val="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97992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4673600" y="2927350"/>
            <a:ext cx="4013200" cy="1822450"/>
          </a:xfrm>
        </p:spPr>
        <p:txBody>
          <a:bodyPr anchor="b"/>
          <a:lstStyle>
            <a:lvl1pPr marL="0" indent="0">
              <a:buFont typeface="Wingdings" pitchFamily="2" charset="2"/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97996" name="AutoShape 1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990600"/>
            <a:ext cx="8229600" cy="1905000"/>
          </a:xfrm>
          <a:prstGeom prst="roundRect">
            <a:avLst>
              <a:gd name="adj" fmla="val 50000"/>
            </a:avLst>
          </a:prstGeo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914400" y="6248400"/>
            <a:ext cx="762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i="1" kern="120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Help make us the GREENEST!!		        http://gcsu.edu/green</a:t>
            </a:r>
            <a:endParaRPr lang="en-US" sz="1800" kern="1200" dirty="0" smtClean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362200"/>
            <a:ext cx="3770313" cy="372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0913" y="2362200"/>
            <a:ext cx="3770312" cy="372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5600" y="762000"/>
            <a:ext cx="1981200" cy="53244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762000"/>
            <a:ext cx="5791200" cy="53244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7620000" cy="6858000"/>
            <a:chOff x="0" y="0"/>
            <a:chExt cx="4800" cy="4320"/>
          </a:xfrm>
        </p:grpSpPr>
        <p:grpSp>
          <p:nvGrpSpPr>
            <p:cNvPr id="3" name="Group 3"/>
            <p:cNvGrpSpPr>
              <a:grpSpLocks/>
            </p:cNvGrpSpPr>
            <p:nvPr userDrawn="1"/>
          </p:nvGrpSpPr>
          <p:grpSpPr bwMode="auto">
            <a:xfrm>
              <a:off x="0" y="0"/>
              <a:ext cx="2016" cy="4320"/>
              <a:chOff x="0" y="0"/>
              <a:chExt cx="2016" cy="4320"/>
            </a:xfrm>
          </p:grpSpPr>
          <p:sp>
            <p:nvSpPr>
              <p:cNvPr id="296964" name="Rectangle 4"/>
              <p:cNvSpPr>
                <a:spLocks noChangeArrowheads="1"/>
              </p:cNvSpPr>
              <p:nvPr userDrawn="1"/>
            </p:nvSpPr>
            <p:spPr bwMode="auto">
              <a:xfrm>
                <a:off x="0" y="0"/>
                <a:ext cx="480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6965" name="Freeform 5"/>
              <p:cNvSpPr>
                <a:spLocks/>
              </p:cNvSpPr>
              <p:nvPr userDrawn="1"/>
            </p:nvSpPr>
            <p:spPr bwMode="auto">
              <a:xfrm>
                <a:off x="288" y="0"/>
                <a:ext cx="1728" cy="735"/>
              </a:xfrm>
              <a:custGeom>
                <a:avLst/>
                <a:gdLst/>
                <a:ahLst/>
                <a:cxnLst>
                  <a:cxn ang="0">
                    <a:pos x="1728" y="0"/>
                  </a:cxn>
                  <a:cxn ang="0">
                    <a:pos x="1728" y="480"/>
                  </a:cxn>
                  <a:cxn ang="0">
                    <a:pos x="380" y="482"/>
                  </a:cxn>
                  <a:cxn ang="0">
                    <a:pos x="354" y="480"/>
                  </a:cxn>
                  <a:cxn ang="0">
                    <a:pos x="308" y="489"/>
                  </a:cxn>
                  <a:cxn ang="0">
                    <a:pos x="246" y="531"/>
                  </a:cxn>
                  <a:cxn ang="0">
                    <a:pos x="206" y="597"/>
                  </a:cxn>
                  <a:cxn ang="0">
                    <a:pos x="192" y="666"/>
                  </a:cxn>
                  <a:cxn ang="0">
                    <a:pos x="192" y="735"/>
                  </a:cxn>
                  <a:cxn ang="0">
                    <a:pos x="0" y="735"/>
                  </a:cxn>
                  <a:cxn ang="0">
                    <a:pos x="0" y="480"/>
                  </a:cxn>
                  <a:cxn ang="0">
                    <a:pos x="0" y="0"/>
                  </a:cxn>
                  <a:cxn ang="0">
                    <a:pos x="1728" y="0"/>
                  </a:cxn>
                </a:cxnLst>
                <a:rect l="0" t="0" r="r" b="b"/>
                <a:pathLst>
                  <a:path w="1728" h="735">
                    <a:moveTo>
                      <a:pt x="1728" y="0"/>
                    </a:moveTo>
                    <a:lnTo>
                      <a:pt x="1728" y="480"/>
                    </a:lnTo>
                    <a:lnTo>
                      <a:pt x="380" y="482"/>
                    </a:lnTo>
                    <a:lnTo>
                      <a:pt x="354" y="480"/>
                    </a:lnTo>
                    <a:lnTo>
                      <a:pt x="308" y="489"/>
                    </a:lnTo>
                    <a:cubicBezTo>
                      <a:pt x="290" y="498"/>
                      <a:pt x="263" y="513"/>
                      <a:pt x="246" y="531"/>
                    </a:cubicBezTo>
                    <a:cubicBezTo>
                      <a:pt x="229" y="549"/>
                      <a:pt x="215" y="574"/>
                      <a:pt x="206" y="597"/>
                    </a:cubicBezTo>
                    <a:cubicBezTo>
                      <a:pt x="197" y="620"/>
                      <a:pt x="194" y="643"/>
                      <a:pt x="192" y="666"/>
                    </a:cubicBezTo>
                    <a:lnTo>
                      <a:pt x="192" y="735"/>
                    </a:lnTo>
                    <a:lnTo>
                      <a:pt x="0" y="735"/>
                    </a:lnTo>
                    <a:lnTo>
                      <a:pt x="0" y="480"/>
                    </a:lnTo>
                    <a:lnTo>
                      <a:pt x="0" y="0"/>
                    </a:lnTo>
                    <a:lnTo>
                      <a:pt x="1728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noFill/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4" name="Group 6"/>
            <p:cNvGrpSpPr>
              <a:grpSpLocks/>
            </p:cNvGrpSpPr>
            <p:nvPr/>
          </p:nvGrpSpPr>
          <p:grpSpPr bwMode="auto">
            <a:xfrm>
              <a:off x="144" y="1248"/>
              <a:ext cx="4656" cy="201"/>
              <a:chOff x="144" y="1248"/>
              <a:chExt cx="4656" cy="201"/>
            </a:xfrm>
          </p:grpSpPr>
          <p:sp>
            <p:nvSpPr>
              <p:cNvPr id="296967" name="AutoShape 7"/>
              <p:cNvSpPr>
                <a:spLocks noChangeArrowheads="1"/>
              </p:cNvSpPr>
              <p:nvPr/>
            </p:nvSpPr>
            <p:spPr bwMode="auto">
              <a:xfrm>
                <a:off x="384" y="1248"/>
                <a:ext cx="4416" cy="200"/>
              </a:xfrm>
              <a:prstGeom prst="roundRect">
                <a:avLst>
                  <a:gd name="adj" fmla="val 0"/>
                </a:avLst>
              </a:prstGeom>
              <a:solidFill>
                <a:schemeClr val="hlink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6968" name="AutoShape 8"/>
              <p:cNvSpPr>
                <a:spLocks noChangeArrowheads="1"/>
              </p:cNvSpPr>
              <p:nvPr/>
            </p:nvSpPr>
            <p:spPr bwMode="auto">
              <a:xfrm flipH="1">
                <a:off x="144" y="1248"/>
                <a:ext cx="248" cy="201"/>
              </a:xfrm>
              <a:prstGeom prst="flowChartDelay">
                <a:avLst/>
              </a:prstGeom>
              <a:solidFill>
                <a:schemeClr val="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296969" name="AutoShape 9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62000"/>
            <a:ext cx="7924800" cy="1143000"/>
          </a:xfrm>
          <a:prstGeom prst="roundRect">
            <a:avLst>
              <a:gd name="adj" fmla="val 21667"/>
            </a:avLst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96970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2362200"/>
            <a:ext cx="7693025" cy="372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11" name="Picture 10" descr="loggreen inititative o.gif"/>
          <p:cNvPicPr/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6858000" y="1"/>
            <a:ext cx="2286000" cy="121919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80000"/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hyperlink" Target="http://www2.gcsu.edu/green/sustainability.html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cofont.com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recycle.gcsu.edu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gcsu.edu/" TargetMode="External"/><Relationship Id="rId2" Type="http://schemas.openxmlformats.org/officeDocument/2006/relationships/hyperlink" Target="http://www2.gcsu.edu/green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sz="2000" i="1" dirty="0" smtClean="0"/>
              <a:t>Georgia College is one of the Greenest campuses in Georgia for utility usage!</a:t>
            </a:r>
          </a:p>
          <a:p>
            <a:pPr algn="ctr"/>
            <a:endParaRPr lang="en-US" sz="2000" dirty="0" smtClean="0"/>
          </a:p>
          <a:p>
            <a:pPr algn="ctr"/>
            <a:r>
              <a:rPr lang="en-US" sz="2000" b="1" i="1" dirty="0" smtClean="0"/>
              <a:t>Help make us the GREENEST!!</a:t>
            </a:r>
            <a:endParaRPr lang="en-US" sz="2000" dirty="0" smtClean="0"/>
          </a:p>
        </p:txBody>
      </p:sp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685800" y="990600"/>
            <a:ext cx="8229600" cy="190500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dirty="0" smtClean="0"/>
              <a:t>Georgia College Green Initiative</a:t>
            </a:r>
            <a:br>
              <a:rPr lang="en-US" sz="4000" dirty="0" smtClean="0"/>
            </a:br>
            <a:r>
              <a:rPr lang="en-US" sz="2000" dirty="0" smtClean="0"/>
              <a:t>A Major Campaign of the GC Sustainability Council</a:t>
            </a:r>
            <a:br>
              <a:rPr lang="en-US" sz="20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4400" dirty="0" smtClean="0"/>
              <a:t>Tips for Students</a:t>
            </a:r>
            <a:endParaRPr lang="en-US" sz="4800" dirty="0"/>
          </a:p>
        </p:txBody>
      </p:sp>
      <p:pic>
        <p:nvPicPr>
          <p:cNvPr id="4" name="Picture 3" descr="loggreen inititative o.gif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4343400"/>
            <a:ext cx="2895600" cy="17757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762000"/>
            <a:ext cx="7924800" cy="1143000"/>
          </a:xfrm>
        </p:spPr>
        <p:txBody>
          <a:bodyPr/>
          <a:lstStyle/>
          <a:p>
            <a:r>
              <a:rPr lang="en-US" dirty="0" smtClean="0"/>
              <a:t>Green Initiative Mission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The Green Initiative is an effort to incorporate the principles of </a:t>
            </a:r>
            <a:r>
              <a:rPr lang="en-US" dirty="0" smtClean="0">
                <a:hlinkClick r:id="rId2" action="ppaction://hlinkfile"/>
              </a:rPr>
              <a:t>sustainability</a:t>
            </a:r>
            <a:r>
              <a:rPr lang="en-US" dirty="0" smtClean="0"/>
              <a:t> and environmental planning into the short-term and long-term activities of our university, and to share our knowledge with the surrounding community in an effort to make our world more ecologically responsible. </a:t>
            </a:r>
            <a:endParaRPr lang="en-US" dirty="0"/>
          </a:p>
        </p:txBody>
      </p:sp>
      <p:pic>
        <p:nvPicPr>
          <p:cNvPr id="4" name="Picture 3" descr="loggreen inititative o.gif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81800" y="0"/>
            <a:ext cx="2362200" cy="12953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0" y="2362200"/>
            <a:ext cx="8153400" cy="3724275"/>
          </a:xfrm>
        </p:spPr>
        <p:txBody>
          <a:bodyPr/>
          <a:lstStyle/>
          <a:p>
            <a:pPr lvl="0"/>
            <a:r>
              <a:rPr lang="en-US" sz="2600" dirty="0"/>
              <a:t>Get a flash drive and use it to store your class-related materials</a:t>
            </a:r>
          </a:p>
          <a:p>
            <a:pPr lvl="0"/>
            <a:r>
              <a:rPr lang="en-US" sz="2600" dirty="0"/>
              <a:t>Encourage your faculty to post documents on a faculty web page.  You can probably download them to a Blackberry or other portable electronic device. </a:t>
            </a:r>
          </a:p>
          <a:p>
            <a:r>
              <a:rPr lang="en-US" sz="2600" dirty="0"/>
              <a:t>Reflect when you print.  If you must print, double side your copies, use narrow margins, single space, smaller or </a:t>
            </a:r>
            <a:r>
              <a:rPr lang="en-US" sz="2600" i="1" dirty="0">
                <a:hlinkClick r:id="rId2"/>
              </a:rPr>
              <a:t>Sprang </a:t>
            </a:r>
            <a:r>
              <a:rPr lang="en-US" sz="2600" i="1" dirty="0" err="1">
                <a:hlinkClick r:id="rId2"/>
              </a:rPr>
              <a:t>Ecofont</a:t>
            </a:r>
            <a:r>
              <a:rPr lang="en-US" sz="2600" dirty="0"/>
              <a:t>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 can … Save Paper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spcBef>
                <a:spcPts val="600"/>
              </a:spcBef>
            </a:pPr>
            <a:r>
              <a:rPr lang="en-US" sz="2400" dirty="0"/>
              <a:t>Pay attention to your energy usage. Turn out lights when you leave a room.</a:t>
            </a:r>
          </a:p>
          <a:p>
            <a:pPr>
              <a:spcBef>
                <a:spcPts val="600"/>
              </a:spcBef>
            </a:pPr>
            <a:r>
              <a:rPr lang="en-US" sz="2400" dirty="0"/>
              <a:t>Unplug appliances, don't just turn them off.  If a little red light is on, they are using electricity.  Plug all electronics into a power strip; turn it off when not in use. </a:t>
            </a:r>
          </a:p>
          <a:p>
            <a:pPr lvl="0">
              <a:spcBef>
                <a:spcPts val="600"/>
              </a:spcBef>
            </a:pPr>
            <a:r>
              <a:rPr lang="en-US" sz="2400" dirty="0"/>
              <a:t>Your dorm/apartment is not supposed to be the same temperature all year round.  Wear warm clothes in the winter, cool clothes in the summer, and adjust the temperature accordingly. 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 can … Save Energy!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Pay attention to your water usage.  Do you leave the water running while you brush your teeth or do the dishes?  </a:t>
            </a:r>
          </a:p>
          <a:p>
            <a:r>
              <a:rPr lang="en-US" dirty="0"/>
              <a:t>Take shorter showers.  </a:t>
            </a:r>
          </a:p>
          <a:p>
            <a:pPr lvl="0"/>
            <a:r>
              <a:rPr lang="en-US" dirty="0"/>
              <a:t>Report running faucets and toilets to physical plant (x4279).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0" y="762000"/>
            <a:ext cx="8153400" cy="1143000"/>
          </a:xfrm>
        </p:spPr>
        <p:txBody>
          <a:bodyPr/>
          <a:lstStyle/>
          <a:p>
            <a:r>
              <a:rPr lang="en-US" dirty="0" smtClean="0"/>
              <a:t>You can … Save Water!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600"/>
              </a:spcBef>
            </a:pPr>
            <a:r>
              <a:rPr lang="en-US" sz="2600" dirty="0"/>
              <a:t>Use a refillable water bottle and coffee cup.</a:t>
            </a:r>
          </a:p>
          <a:p>
            <a:pPr lvl="0">
              <a:spcBef>
                <a:spcPts val="600"/>
              </a:spcBef>
            </a:pPr>
            <a:r>
              <a:rPr lang="en-US" sz="2600" dirty="0"/>
              <a:t>Walk more instead of taking the shuttle or your car.   It saves gas and it makes you healthier.  </a:t>
            </a:r>
          </a:p>
          <a:p>
            <a:pPr lvl="0">
              <a:spcBef>
                <a:spcPts val="600"/>
              </a:spcBef>
            </a:pPr>
            <a:r>
              <a:rPr lang="en-US" sz="2600" dirty="0"/>
              <a:t>Ride your bike!  It’s fun.</a:t>
            </a:r>
          </a:p>
          <a:p>
            <a:pPr lvl="0">
              <a:spcBef>
                <a:spcPts val="600"/>
              </a:spcBef>
            </a:pPr>
            <a:r>
              <a:rPr lang="en-US" sz="2600" dirty="0"/>
              <a:t>Drive less – combine trips and do your shopping all at once.  It saves time, gas, and money.</a:t>
            </a:r>
          </a:p>
          <a:p>
            <a:pPr>
              <a:spcBef>
                <a:spcPts val="600"/>
              </a:spcBef>
            </a:pPr>
            <a:r>
              <a:rPr lang="en-US" sz="2600" dirty="0"/>
              <a:t>Get a cloth grocery bag or a mesh laundry bag and leave it in your car. 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 can … Save, Save, Save!!!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>
                <a:hlinkClick r:id="rId2"/>
              </a:rPr>
              <a:t>Recycle</a:t>
            </a:r>
            <a:r>
              <a:rPr lang="en-US" dirty="0"/>
              <a:t>: plastics (#1 &amp; #2), metal cans (aluminum/tin/steel), newspaper, mixed paper, paperboard, and cardboard.</a:t>
            </a:r>
          </a:p>
          <a:p>
            <a:pPr lvl="1"/>
            <a:r>
              <a:rPr lang="en-US" dirty="0"/>
              <a:t>Bins on main campus are for use on campus</a:t>
            </a:r>
          </a:p>
          <a:p>
            <a:pPr lvl="1"/>
            <a:r>
              <a:rPr lang="en-US" dirty="0"/>
              <a:t>In Residence Halls, please take your materials to the convenience centers</a:t>
            </a:r>
          </a:p>
          <a:p>
            <a:r>
              <a:rPr lang="en-US" sz="1800" u="sng" dirty="0"/>
              <a:t>https://gcgreen.wordpress.com/materials-recovery-and-recycling/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Recycling at Georgia College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Recycle when possible,</a:t>
            </a:r>
          </a:p>
          <a:p>
            <a:r>
              <a:rPr lang="en-US" dirty="0" smtClean="0"/>
              <a:t>Reduce our use of valuable resources,</a:t>
            </a:r>
          </a:p>
          <a:p>
            <a:r>
              <a:rPr lang="en-US" dirty="0" smtClean="0"/>
              <a:t>Reuse things before we create waste, and </a:t>
            </a:r>
          </a:p>
          <a:p>
            <a:r>
              <a:rPr lang="en-US" b="1" i="1" dirty="0" smtClean="0"/>
              <a:t>Make Georgia College the Greenest Campus in GA!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Together, we can…</a:t>
            </a:r>
            <a:endParaRPr lang="en-US" dirty="0"/>
          </a:p>
        </p:txBody>
      </p:sp>
      <p:sp>
        <p:nvSpPr>
          <p:cNvPr id="4" name="TextBox 3">
            <a:hlinkClick r:id="rId2"/>
          </p:cNvPr>
          <p:cNvSpPr txBox="1"/>
          <p:nvPr/>
        </p:nvSpPr>
        <p:spPr>
          <a:xfrm>
            <a:off x="5943600" y="6260068"/>
            <a:ext cx="2819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i="1" dirty="0">
                <a:hlinkClick r:id="rId3"/>
              </a:rPr>
              <a:t>h</a:t>
            </a:r>
            <a:r>
              <a:rPr lang="en-US" b="1" i="1" dirty="0" smtClean="0">
                <a:hlinkClick r:id="rId3"/>
              </a:rPr>
              <a:t>ttp://gcsu.edu</a:t>
            </a:r>
            <a:r>
              <a:rPr lang="en-US" b="1" i="1" u="sng" dirty="0" smtClean="0"/>
              <a:t>/green</a:t>
            </a:r>
            <a:endParaRPr lang="en-US" b="1" i="1" u="sng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6284" y="4495800"/>
            <a:ext cx="2667000" cy="17775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apsules">
  <a:themeElements>
    <a:clrScheme name="Capsules 1">
      <a:dk1>
        <a:srgbClr val="003366"/>
      </a:dk1>
      <a:lt1>
        <a:srgbClr val="FFFFFF"/>
      </a:lt1>
      <a:dk2>
        <a:srgbClr val="006666"/>
      </a:dk2>
      <a:lt2>
        <a:srgbClr val="666699"/>
      </a:lt2>
      <a:accent1>
        <a:srgbClr val="33CCCC"/>
      </a:accent1>
      <a:accent2>
        <a:srgbClr val="99CC99"/>
      </a:accent2>
      <a:accent3>
        <a:srgbClr val="FFFFFF"/>
      </a:accent3>
      <a:accent4>
        <a:srgbClr val="002A56"/>
      </a:accent4>
      <a:accent5>
        <a:srgbClr val="ADE2E2"/>
      </a:accent5>
      <a:accent6>
        <a:srgbClr val="8AB98A"/>
      </a:accent6>
      <a:hlink>
        <a:srgbClr val="003366"/>
      </a:hlink>
      <a:folHlink>
        <a:srgbClr val="CC99FF"/>
      </a:folHlink>
    </a:clrScheme>
    <a:fontScheme name="Capsule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apsules 1">
        <a:dk1>
          <a:srgbClr val="003366"/>
        </a:dk1>
        <a:lt1>
          <a:srgbClr val="FFFFFF"/>
        </a:lt1>
        <a:dk2>
          <a:srgbClr val="006666"/>
        </a:dk2>
        <a:lt2>
          <a:srgbClr val="666699"/>
        </a:lt2>
        <a:accent1>
          <a:srgbClr val="33CCCC"/>
        </a:accent1>
        <a:accent2>
          <a:srgbClr val="99CC99"/>
        </a:accent2>
        <a:accent3>
          <a:srgbClr val="FFFFFF"/>
        </a:accent3>
        <a:accent4>
          <a:srgbClr val="002A56"/>
        </a:accent4>
        <a:accent5>
          <a:srgbClr val="ADE2E2"/>
        </a:accent5>
        <a:accent6>
          <a:srgbClr val="8AB98A"/>
        </a:accent6>
        <a:hlink>
          <a:srgbClr val="003366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2">
        <a:dk1>
          <a:srgbClr val="000000"/>
        </a:dk1>
        <a:lt1>
          <a:srgbClr val="FFFFFF"/>
        </a:lt1>
        <a:dk2>
          <a:srgbClr val="000000"/>
        </a:dk2>
        <a:lt2>
          <a:srgbClr val="808000"/>
        </a:lt2>
        <a:accent1>
          <a:srgbClr val="FFCC99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8AB900"/>
        </a:accent6>
        <a:hlink>
          <a:srgbClr val="3366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3">
        <a:dk1>
          <a:srgbClr val="006699"/>
        </a:dk1>
        <a:lt1>
          <a:srgbClr val="FFFFFF"/>
        </a:lt1>
        <a:dk2>
          <a:srgbClr val="6699FF"/>
        </a:dk2>
        <a:lt2>
          <a:srgbClr val="FFFFFF"/>
        </a:lt2>
        <a:accent1>
          <a:srgbClr val="33CCCC"/>
        </a:accent1>
        <a:accent2>
          <a:srgbClr val="006699"/>
        </a:accent2>
        <a:accent3>
          <a:srgbClr val="B8CAFF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99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4">
        <a:dk1>
          <a:srgbClr val="000000"/>
        </a:dk1>
        <a:lt1>
          <a:srgbClr val="FFFFFF"/>
        </a:lt1>
        <a:dk2>
          <a:srgbClr val="9900CC"/>
        </a:dk2>
        <a:lt2>
          <a:srgbClr val="006600"/>
        </a:lt2>
        <a:accent1>
          <a:srgbClr val="33CC33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ADE2AD"/>
        </a:accent5>
        <a:accent6>
          <a:srgbClr val="E7B95C"/>
        </a:accent6>
        <a:hlink>
          <a:srgbClr val="0033CC"/>
        </a:hlink>
        <a:folHlink>
          <a:srgbClr val="CC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5">
        <a:dk1>
          <a:srgbClr val="000066"/>
        </a:dk1>
        <a:lt1>
          <a:srgbClr val="FFFFFF"/>
        </a:lt1>
        <a:dk2>
          <a:srgbClr val="336699"/>
        </a:dk2>
        <a:lt2>
          <a:srgbClr val="FFFFEB"/>
        </a:lt2>
        <a:accent1>
          <a:srgbClr val="99CCFF"/>
        </a:accent1>
        <a:accent2>
          <a:srgbClr val="9999FF"/>
        </a:accent2>
        <a:accent3>
          <a:srgbClr val="ADB8CA"/>
        </a:accent3>
        <a:accent4>
          <a:srgbClr val="DADADA"/>
        </a:accent4>
        <a:accent5>
          <a:srgbClr val="CAE2FF"/>
        </a:accent5>
        <a:accent6>
          <a:srgbClr val="8A8AE7"/>
        </a:accent6>
        <a:hlink>
          <a:srgbClr val="CCCCFF"/>
        </a:hlink>
        <a:folHlink>
          <a:srgbClr val="C68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6">
        <a:dk1>
          <a:srgbClr val="808000"/>
        </a:dk1>
        <a:lt1>
          <a:srgbClr val="FFFFFF"/>
        </a:lt1>
        <a:dk2>
          <a:srgbClr val="006666"/>
        </a:dk2>
        <a:lt2>
          <a:srgbClr val="FFFFFF"/>
        </a:lt2>
        <a:accent1>
          <a:srgbClr val="FFCC66"/>
        </a:accent1>
        <a:accent2>
          <a:srgbClr val="00ACA8"/>
        </a:accent2>
        <a:accent3>
          <a:srgbClr val="AAB8B8"/>
        </a:accent3>
        <a:accent4>
          <a:srgbClr val="DADADA"/>
        </a:accent4>
        <a:accent5>
          <a:srgbClr val="FFE2B8"/>
        </a:accent5>
        <a:accent6>
          <a:srgbClr val="009B98"/>
        </a:accent6>
        <a:hlink>
          <a:srgbClr val="CCCC00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7">
        <a:dk1>
          <a:srgbClr val="FFFFCC"/>
        </a:dk1>
        <a:lt1>
          <a:srgbClr val="FFFFFF"/>
        </a:lt1>
        <a:dk2>
          <a:srgbClr val="660033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FFCC0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8">
        <a:dk1>
          <a:srgbClr val="FF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CC00"/>
        </a:accent1>
        <a:accent2>
          <a:srgbClr val="CC3300"/>
        </a:accent2>
        <a:accent3>
          <a:srgbClr val="AA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FF66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Technology fears and desires</Template>
  <TotalTime>452</TotalTime>
  <Words>452</Words>
  <Application>Microsoft Office PowerPoint</Application>
  <PresentationFormat>On-screen Show (4:3)</PresentationFormat>
  <Paragraphs>35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Times New Roman</vt:lpstr>
      <vt:lpstr>Wingdings</vt:lpstr>
      <vt:lpstr>Capsules</vt:lpstr>
      <vt:lpstr>Georgia College Green Initiative A Major Campaign of the GC Sustainability Council  Tips for Students</vt:lpstr>
      <vt:lpstr>Green Initiative Mission</vt:lpstr>
      <vt:lpstr>You can … Save Paper</vt:lpstr>
      <vt:lpstr>You can … Save Energy!</vt:lpstr>
      <vt:lpstr>You can … Save Water!</vt:lpstr>
      <vt:lpstr>You can … Save, Save, Save!!!</vt:lpstr>
      <vt:lpstr>Recycling at Georgia College</vt:lpstr>
      <vt:lpstr>Together, we can…</vt:lpstr>
    </vt:vector>
  </TitlesOfParts>
  <Company> 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GCSU Green Initiative</dc:title>
  <dc:creator>kristen hitchcock</dc:creator>
  <cp:lastModifiedBy>kristen hitchcock</cp:lastModifiedBy>
  <cp:revision>35</cp:revision>
  <dcterms:created xsi:type="dcterms:W3CDTF">2009-08-10T13:17:21Z</dcterms:created>
  <dcterms:modified xsi:type="dcterms:W3CDTF">2016-12-23T15:15:07Z</dcterms:modified>
</cp:coreProperties>
</file>