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84" r:id="rId3"/>
    <p:sldId id="257" r:id="rId4"/>
    <p:sldId id="258" r:id="rId5"/>
    <p:sldId id="259" r:id="rId6"/>
    <p:sldId id="260" r:id="rId7"/>
    <p:sldId id="282" r:id="rId8"/>
    <p:sldId id="287" r:id="rId9"/>
    <p:sldId id="288" r:id="rId10"/>
    <p:sldId id="261" r:id="rId11"/>
    <p:sldId id="275" r:id="rId12"/>
    <p:sldId id="270" r:id="rId13"/>
    <p:sldId id="263" r:id="rId14"/>
    <p:sldId id="265" r:id="rId15"/>
    <p:sldId id="285" r:id="rId16"/>
    <p:sldId id="280" r:id="rId17"/>
    <p:sldId id="264" r:id="rId18"/>
    <p:sldId id="286" r:id="rId19"/>
    <p:sldId id="266" r:id="rId20"/>
    <p:sldId id="276" r:id="rId21"/>
    <p:sldId id="269" r:id="rId22"/>
    <p:sldId id="268" r:id="rId23"/>
    <p:sldId id="271" r:id="rId24"/>
    <p:sldId id="272" r:id="rId25"/>
    <p:sldId id="273" r:id="rId26"/>
  </p:sldIdLst>
  <p:sldSz cx="9144000" cy="6858000" type="screen4x3"/>
  <p:notesSz cx="6858000" cy="9144000"/>
  <p:custDataLst>
    <p:tags r:id="rId2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581" autoAdjust="0"/>
    <p:restoredTop sz="86464" autoAdjust="0"/>
  </p:normalViewPr>
  <p:slideViewPr>
    <p:cSldViewPr>
      <p:cViewPr varScale="1">
        <p:scale>
          <a:sx n="58" d="100"/>
          <a:sy n="58" d="100"/>
        </p:scale>
        <p:origin x="-81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9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497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292F606-C8B1-48D9-B38A-E794AA78BC68}" type="datetimeFigureOut">
              <a:rPr lang="en-US" smtClean="0"/>
              <a:t>12/12/2015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70E9DF2-278B-4FD7-B218-E5BF0545E049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292F606-C8B1-48D9-B38A-E794AA78BC68}" type="datetimeFigureOut">
              <a:rPr lang="en-US" smtClean="0"/>
              <a:t>12/12/2015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0E9DF2-278B-4FD7-B218-E5BF0545E0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292F606-C8B1-48D9-B38A-E794AA78BC68}" type="datetimeFigureOut">
              <a:rPr lang="en-US" smtClean="0"/>
              <a:t>12/12/2015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70E9DF2-278B-4FD7-B218-E5BF0545E04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292F606-C8B1-48D9-B38A-E794AA78BC68}" type="datetimeFigureOut">
              <a:rPr lang="en-US" smtClean="0"/>
              <a:t>12/12/2015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170E9DF2-278B-4FD7-B218-E5BF0545E04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292F606-C8B1-48D9-B38A-E794AA78BC68}" type="datetimeFigureOut">
              <a:rPr lang="en-US" smtClean="0"/>
              <a:t>12/12/2015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170E9DF2-278B-4FD7-B218-E5BF0545E0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292F606-C8B1-48D9-B38A-E794AA78BC68}" type="datetimeFigureOut">
              <a:rPr lang="en-US" smtClean="0"/>
              <a:t>12/12/2015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0E9DF2-278B-4FD7-B218-E5BF0545E04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292F606-C8B1-48D9-B38A-E794AA78BC68}" type="datetimeFigureOut">
              <a:rPr lang="en-US" smtClean="0"/>
              <a:t>12/12/2015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0E9DF2-278B-4FD7-B218-E5BF0545E0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292F606-C8B1-48D9-B38A-E794AA78BC68}" type="datetimeFigureOut">
              <a:rPr lang="en-US" smtClean="0"/>
              <a:t>12/12/2015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70E9DF2-278B-4FD7-B218-E5BF0545E04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292F606-C8B1-48D9-B38A-E794AA78BC68}" type="datetimeFigureOut">
              <a:rPr lang="en-US" smtClean="0"/>
              <a:t>12/12/2015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70E9DF2-278B-4FD7-B218-E5BF0545E04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292F606-C8B1-48D9-B38A-E794AA78BC68}" type="datetimeFigureOut">
              <a:rPr lang="en-US" smtClean="0"/>
              <a:t>12/12/2015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0E9DF2-278B-4FD7-B218-E5BF0545E0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292F606-C8B1-48D9-B38A-E794AA78BC68}" type="datetimeFigureOut">
              <a:rPr lang="en-US" smtClean="0"/>
              <a:t>12/12/2015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0E9DF2-278B-4FD7-B218-E5BF0545E0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5292F606-C8B1-48D9-B38A-E794AA78BC68}" type="datetimeFigureOut">
              <a:rPr lang="en-US" smtClean="0"/>
              <a:t>12/12/2015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170E9DF2-278B-4FD7-B218-E5BF0545E049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green.gcsu.edu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emf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Georgia College </a:t>
            </a:r>
            <a:br>
              <a:rPr lang="en-US" dirty="0" smtClean="0"/>
            </a:br>
            <a:r>
              <a:rPr lang="en-US" dirty="0" smtClean="0"/>
              <a:t>Sustainability Council</a:t>
            </a:r>
            <a:br>
              <a:rPr lang="en-US" dirty="0" smtClean="0"/>
            </a:br>
            <a:r>
              <a:rPr lang="en-US" dirty="0" smtClean="0"/>
              <a:t>Green Bag Discussion Series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GC Recycling Plan</a:t>
            </a:r>
          </a:p>
          <a:p>
            <a:r>
              <a:rPr lang="en-US" dirty="0" smtClean="0"/>
              <a:t>Dr. Doug R. Oetter</a:t>
            </a:r>
          </a:p>
          <a:p>
            <a:r>
              <a:rPr lang="en-US" dirty="0" smtClean="0"/>
              <a:t>7 October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428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4476958" cy="1143000"/>
          </a:xfrm>
        </p:spPr>
        <p:txBody>
          <a:bodyPr>
            <a:noAutofit/>
          </a:bodyPr>
          <a:lstStyle/>
          <a:p>
            <a:r>
              <a:rPr lang="en-US" sz="3200" dirty="0" smtClean="0"/>
              <a:t>Georgia College Sustainability</a:t>
            </a:r>
            <a:r>
              <a:rPr lang="en-US" sz="3200" baseline="0" dirty="0" smtClean="0"/>
              <a:t> Council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4572000"/>
            <a:ext cx="7125112" cy="1820198"/>
          </a:xfrm>
        </p:spPr>
        <p:txBody>
          <a:bodyPr/>
          <a:lstStyle/>
          <a:p>
            <a:r>
              <a:rPr lang="en-US" dirty="0" smtClean="0"/>
              <a:t>Sustainability: Living today in</a:t>
            </a:r>
            <a:r>
              <a:rPr lang="en-US" baseline="0" dirty="0" smtClean="0"/>
              <a:t> a way that allows future generations to live in their day</a:t>
            </a:r>
          </a:p>
        </p:txBody>
      </p:sp>
      <p:pic>
        <p:nvPicPr>
          <p:cNvPr id="4098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81000"/>
            <a:ext cx="341194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62000" y="2045732"/>
            <a:ext cx="5562600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en-US" dirty="0" smtClean="0"/>
              <a:t>Building Design and Landscaping Alternatives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en-US" dirty="0" smtClean="0"/>
              <a:t>Energy Conservation and Efficiency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en-US" dirty="0" smtClean="0"/>
              <a:t>Environmental Awareness and Education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en-US" dirty="0" smtClean="0"/>
              <a:t>Materials Management and Recycling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en-US" dirty="0" smtClean="0"/>
              <a:t>Transportation and Parking Options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en-US" dirty="0" smtClean="0"/>
              <a:t>Water Conservation and Wastewater Recovery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486400" y="1676400"/>
            <a:ext cx="3259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hlinkClick r:id="rId2"/>
              </a:rPr>
              <a:t>http://green.gcsu.edu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hlinkClick r:id="rId2"/>
              </a:rPr>
              <a:t>/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957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We Were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1998 Recycling Rates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286000"/>
            <a:ext cx="5772150" cy="409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val 3"/>
          <p:cNvSpPr/>
          <p:nvPr/>
        </p:nvSpPr>
        <p:spPr>
          <a:xfrm>
            <a:off x="3505200" y="5257800"/>
            <a:ext cx="1066800" cy="609600"/>
          </a:xfrm>
          <a:prstGeom prst="ellipse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4343400" y="4029075"/>
            <a:ext cx="1066800" cy="609600"/>
          </a:xfrm>
          <a:prstGeom prst="ellipse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0917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1991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6"/>
            <a:ext cx="4191000" cy="4754563"/>
          </a:xfrm>
        </p:spPr>
        <p:txBody>
          <a:bodyPr>
            <a:normAutofit lnSpcReduction="10000"/>
          </a:bodyPr>
          <a:lstStyle/>
          <a:p>
            <a:pPr marL="292100" marR="0" indent="-2921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"/>
              <a:tabLst/>
              <a:defRPr/>
            </a:pPr>
            <a:r>
              <a:rPr kumimoji="0" lang="en-US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1990 Recycling Project</a:t>
            </a:r>
            <a:endParaRPr lang="en-US" sz="3200" dirty="0" smtClean="0">
              <a:effectLst/>
            </a:endParaRPr>
          </a:p>
          <a:p>
            <a:pPr lvl="1"/>
            <a:r>
              <a:rPr lang="en-US" dirty="0" smtClean="0"/>
              <a:t>Paper recycling</a:t>
            </a:r>
          </a:p>
          <a:p>
            <a:pPr lvl="1"/>
            <a:r>
              <a:rPr lang="en-US" dirty="0" smtClean="0"/>
              <a:t>Bins issued to all faculty and staff</a:t>
            </a:r>
          </a:p>
          <a:p>
            <a:pPr lvl="1"/>
            <a:r>
              <a:rPr lang="en-US" dirty="0" smtClean="0"/>
              <a:t>Relied on custodians to process and secure</a:t>
            </a:r>
          </a:p>
          <a:p>
            <a:pPr lvl="1"/>
            <a:r>
              <a:rPr lang="en-US" dirty="0" smtClean="0"/>
              <a:t>Failed because of price drop and problems with management</a:t>
            </a:r>
            <a:endParaRPr lang="en-US" dirty="0"/>
          </a:p>
        </p:txBody>
      </p:sp>
      <p:pic>
        <p:nvPicPr>
          <p:cNvPr id="1026" name="Picture 2" descr="D:\Materials\Graphics\recycling0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1" y="1555366"/>
            <a:ext cx="3841146" cy="4970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3139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2004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6280"/>
          </a:xfrm>
        </p:spPr>
        <p:txBody>
          <a:bodyPr/>
          <a:lstStyle/>
          <a:p>
            <a:r>
              <a:rPr lang="en-US" dirty="0" smtClean="0"/>
              <a:t>Environmental</a:t>
            </a:r>
            <a:r>
              <a:rPr lang="en-US" baseline="0" dirty="0" smtClean="0"/>
              <a:t> Science Club </a:t>
            </a:r>
          </a:p>
          <a:p>
            <a:pPr lvl="1"/>
            <a:r>
              <a:rPr lang="en-US" dirty="0" smtClean="0"/>
              <a:t>White Paper Recycling Fundraiser</a:t>
            </a:r>
          </a:p>
          <a:p>
            <a:pPr lvl="1"/>
            <a:r>
              <a:rPr lang="en-US" dirty="0" smtClean="0"/>
              <a:t>Macon Iron &amp; Paper Stock</a:t>
            </a:r>
          </a:p>
          <a:p>
            <a:pPr lvl="2"/>
            <a:r>
              <a:rPr lang="en-US" dirty="0" smtClean="0"/>
              <a:t>Now </a:t>
            </a:r>
            <a:r>
              <a:rPr lang="en-US" dirty="0" err="1" smtClean="0"/>
              <a:t>Schnitzer</a:t>
            </a:r>
            <a:endParaRPr lang="en-US" dirty="0"/>
          </a:p>
        </p:txBody>
      </p:sp>
      <p:pic>
        <p:nvPicPr>
          <p:cNvPr id="2050" name="Picture 2" descr="D:\Materials\Graphics\mipsco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895600"/>
            <a:ext cx="3317152" cy="3830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3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429000"/>
            <a:ext cx="4229100" cy="315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9699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2006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Campus Growth</a:t>
            </a:r>
          </a:p>
          <a:p>
            <a:pPr lvl="1"/>
            <a:r>
              <a:rPr lang="en-US" dirty="0" smtClean="0"/>
              <a:t>New Buildings</a:t>
            </a:r>
          </a:p>
          <a:p>
            <a:pPr lvl="1"/>
            <a:r>
              <a:rPr lang="en-US" dirty="0" smtClean="0"/>
              <a:t>Increase</a:t>
            </a:r>
            <a:r>
              <a:rPr lang="en-US" baseline="0" dirty="0" smtClean="0"/>
              <a:t> in Students</a:t>
            </a:r>
          </a:p>
          <a:p>
            <a:pPr lvl="1"/>
            <a:r>
              <a:rPr lang="en-US" baseline="0" dirty="0" smtClean="0"/>
              <a:t>Mandatory First-Year Residence</a:t>
            </a:r>
            <a:endParaRPr lang="en-US" dirty="0" smtClean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733800"/>
            <a:ext cx="7739305" cy="26268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28926294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4343400" cy="138167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2006 Waste Audit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442" y="3962400"/>
            <a:ext cx="3638550" cy="2728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286000"/>
            <a:ext cx="27432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4401" y="1676400"/>
            <a:ext cx="4610999" cy="2888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4401" y="4724400"/>
            <a:ext cx="4152900" cy="1813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23848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9800" y="253536"/>
            <a:ext cx="2667000" cy="2489664"/>
          </a:xfrm>
        </p:spPr>
        <p:txBody>
          <a:bodyPr/>
          <a:lstStyle/>
          <a:p>
            <a:r>
              <a:rPr lang="en-US" dirty="0" smtClean="0"/>
              <a:t>2008 “White” Paper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77511"/>
            <a:ext cx="5286375" cy="611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47258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839647"/>
            <a:ext cx="5105400" cy="5751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305800" cy="188006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2008 University Senate &amp; Student Government Association Recommendations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3768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2009 City &amp; County Recycling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5638800" cy="4526280"/>
          </a:xfrm>
        </p:spPr>
        <p:txBody>
          <a:bodyPr/>
          <a:lstStyle/>
          <a:p>
            <a:r>
              <a:rPr lang="en-US" dirty="0" smtClean="0"/>
              <a:t>Georgia Comprehensive Waste Management</a:t>
            </a:r>
            <a:r>
              <a:rPr lang="en-US" baseline="0" dirty="0" smtClean="0"/>
              <a:t> Act</a:t>
            </a:r>
            <a:endParaRPr lang="en-US" dirty="0" smtClean="0"/>
          </a:p>
          <a:p>
            <a:r>
              <a:rPr lang="en-US" dirty="0" smtClean="0"/>
              <a:t>County Drop-off Centers</a:t>
            </a:r>
          </a:p>
          <a:p>
            <a:pPr lvl="1"/>
            <a:r>
              <a:rPr lang="en-US" dirty="0" smtClean="0"/>
              <a:t>Disallowed City Residents</a:t>
            </a:r>
          </a:p>
          <a:p>
            <a:pPr lvl="2"/>
            <a:r>
              <a:rPr lang="en-US" dirty="0" smtClean="0"/>
              <a:t>Including Residence Halls and Apartment Complexes</a:t>
            </a:r>
            <a:endParaRPr lang="en-US" dirty="0"/>
          </a:p>
        </p:txBody>
      </p:sp>
      <p:pic>
        <p:nvPicPr>
          <p:cNvPr id="3074" name="Picture 2" descr="D:\Materials\Graphics\union_recorder_recycling_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1712" y="2570163"/>
            <a:ext cx="2607488" cy="3373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24540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 Responses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6280"/>
          </a:xfrm>
        </p:spPr>
        <p:txBody>
          <a:bodyPr/>
          <a:lstStyle/>
          <a:p>
            <a:r>
              <a:rPr lang="en-US" dirty="0" smtClean="0"/>
              <a:t>West Campus Bldg. 400</a:t>
            </a:r>
          </a:p>
          <a:p>
            <a:pPr lvl="1"/>
            <a:r>
              <a:rPr lang="en-US" dirty="0" smtClean="0"/>
              <a:t>Weekend Trips Home</a:t>
            </a:r>
          </a:p>
          <a:p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819399"/>
            <a:ext cx="6477000" cy="3961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85025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Recyclemania</a:t>
            </a:r>
            <a:endParaRPr lang="en-US" dirty="0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524000"/>
            <a:ext cx="2073715" cy="27649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646238"/>
            <a:ext cx="8229600" cy="16915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082800"/>
            <a:ext cx="4504962" cy="2667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</p:pic>
      <p:pic>
        <p:nvPicPr>
          <p:cNvPr id="9219" name="Picture 3" descr="C:\GC\Green\Materials\Recyclemania\Graphics\RM_logo_year_neutra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421" y="381000"/>
            <a:ext cx="2450211" cy="170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555619"/>
            <a:ext cx="8427777" cy="95408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6675" y="3604544"/>
            <a:ext cx="2601433" cy="195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46167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2010 Waste Audit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0"/>
            <a:ext cx="8534400" cy="5217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17034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Recycling Volunteers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4999"/>
            <a:ext cx="8229600" cy="4267517"/>
          </a:xfrm>
        </p:spPr>
        <p:txBody>
          <a:bodyPr/>
          <a:lstStyle/>
          <a:p>
            <a:r>
              <a:rPr lang="en-US" dirty="0" smtClean="0"/>
              <a:t>America Recycles Day (November 15</a:t>
            </a:r>
            <a:r>
              <a:rPr lang="en-US" baseline="30000" dirty="0" smtClean="0"/>
              <a:t>th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7170" name="Picture 2" descr="D:\Materials\Graphics\ard_icon_gree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16764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E:\Photos\Canon\09_11\IMG_605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743200"/>
            <a:ext cx="39624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doug.oetter\Pictures\Picasa\Captured Videos\MVI_229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91" y="3428999"/>
            <a:ext cx="3655484" cy="2741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36584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2010 Waste Management Contract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3" descr="D:\Materials\Graphics\attaway_ad_12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276600"/>
            <a:ext cx="3216275" cy="3326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15" y="685800"/>
            <a:ext cx="3554165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 descr="http://www.advanceddisposal.com/_assets/images/logo_heade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828800"/>
            <a:ext cx="3924300" cy="913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88771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381000"/>
            <a:ext cx="5638800" cy="1066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GC Recycling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3505200" cy="2895600"/>
          </a:xfrm>
        </p:spPr>
        <p:txBody>
          <a:bodyPr/>
          <a:lstStyle/>
          <a:p>
            <a:r>
              <a:rPr lang="en-US" dirty="0" smtClean="0"/>
              <a:t>Collection</a:t>
            </a:r>
          </a:p>
          <a:p>
            <a:r>
              <a:rPr lang="en-US" dirty="0" smtClean="0"/>
              <a:t>Transportation</a:t>
            </a:r>
          </a:p>
          <a:p>
            <a:r>
              <a:rPr lang="en-US" dirty="0" smtClean="0"/>
              <a:t>Recovery</a:t>
            </a:r>
          </a:p>
          <a:p>
            <a:r>
              <a:rPr lang="en-US" dirty="0" smtClean="0"/>
              <a:t>Recapture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617520"/>
            <a:ext cx="25146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4876800"/>
            <a:ext cx="22352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495800"/>
            <a:ext cx="2559788" cy="1919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7697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2010 Blue Bins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D:\Materials\Graphics\big_adoptabi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597608"/>
            <a:ext cx="2554288" cy="4086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doug.oetter\Pictures\Camera\10_08\IMG_147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95334"/>
            <a:ext cx="2318147" cy="3090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E:\Photos\Canon\10_09\IMG_167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0520" y="1835484"/>
            <a:ext cx="27432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E:\Photos\Canon\10_09\IMG_168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97073" y="4017888"/>
            <a:ext cx="27432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E:\Photos\Canon\10_09\IMG_169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4364596"/>
            <a:ext cx="27432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22946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350" y="102326"/>
            <a:ext cx="7562650" cy="6603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28437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Problems with a Volunteer</a:t>
            </a:r>
            <a:r>
              <a:rPr lang="en-US" baseline="0" dirty="0" smtClean="0"/>
              <a:t>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Attracting Volunteers</a:t>
            </a:r>
          </a:p>
          <a:p>
            <a:r>
              <a:rPr lang="en-US" dirty="0" smtClean="0"/>
              <a:t>Maintaining Consistency</a:t>
            </a:r>
          </a:p>
          <a:p>
            <a:r>
              <a:rPr lang="en-US" dirty="0" smtClean="0"/>
              <a:t>Reacting to Problems</a:t>
            </a:r>
          </a:p>
          <a:p>
            <a:r>
              <a:rPr lang="en-US" dirty="0" smtClean="0"/>
              <a:t>Insufficient Coverage</a:t>
            </a:r>
          </a:p>
          <a:p>
            <a:r>
              <a:rPr lang="en-US" dirty="0" smtClean="0"/>
              <a:t>Education</a:t>
            </a:r>
          </a:p>
          <a:p>
            <a:r>
              <a:rPr lang="en-US" dirty="0" smtClean="0"/>
              <a:t>Participation</a:t>
            </a:r>
          </a:p>
          <a:p>
            <a:r>
              <a:rPr lang="en-US" dirty="0" smtClean="0"/>
              <a:t>Rewards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2032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Staffed Campus</a:t>
            </a:r>
            <a:r>
              <a:rPr lang="en-US" baseline="0" dirty="0" smtClean="0"/>
              <a:t> Drop-Off Facilities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4616"/>
            <a:ext cx="8229600" cy="4526280"/>
          </a:xfrm>
        </p:spPr>
        <p:txBody>
          <a:bodyPr/>
          <a:lstStyle/>
          <a:p>
            <a:r>
              <a:rPr lang="en-US" dirty="0" smtClean="0"/>
              <a:t>Charles &amp; Earl</a:t>
            </a:r>
          </a:p>
          <a:p>
            <a:pPr lvl="1"/>
            <a:r>
              <a:rPr lang="en-US" dirty="0" smtClean="0"/>
              <a:t>Marcel &amp; </a:t>
            </a:r>
            <a:r>
              <a:rPr lang="en-US" dirty="0" err="1" smtClean="0"/>
              <a:t>Lekitra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600200"/>
            <a:ext cx="3991432" cy="407511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</p:pic>
      <p:pic>
        <p:nvPicPr>
          <p:cNvPr id="4099" name="Picture 3" descr="C:\Users\doug.oetter\Pictures\Camera\11_02\IMG_307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3848100"/>
            <a:ext cx="3810000" cy="2857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doug.oetter\Pictures\Camera\12_03\IMG_839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438400"/>
            <a:ext cx="2702984" cy="2027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60456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Campus Green Initiative</a:t>
            </a:r>
            <a:r>
              <a:rPr lang="en-US" baseline="0" dirty="0" smtClean="0"/>
              <a:t> Fund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5257800" cy="4526280"/>
          </a:xfrm>
        </p:spPr>
        <p:txBody>
          <a:bodyPr/>
          <a:lstStyle/>
          <a:p>
            <a:r>
              <a:rPr lang="en-US" dirty="0" smtClean="0"/>
              <a:t>Student Funding </a:t>
            </a:r>
            <a:r>
              <a:rPr lang="en-US" baseline="0" dirty="0" smtClean="0"/>
              <a:t>grant to Boost Recycling Rates</a:t>
            </a:r>
            <a:endParaRPr lang="en-US" dirty="0"/>
          </a:p>
        </p:txBody>
      </p:sp>
      <p:pic>
        <p:nvPicPr>
          <p:cNvPr id="3074" name="Picture 2" descr="C:\GC\Green\Green_Fee\Grants\1203\nix\solar-powered golf cart desig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7973" y="1524000"/>
            <a:ext cx="2727739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GC\Green\Green_Fee\Grants\1203\nix\5M785_AS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973" y="4876800"/>
            <a:ext cx="1666875" cy="166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9250571"/>
              </p:ext>
            </p:extLst>
          </p:nvPr>
        </p:nvGraphicFramePr>
        <p:xfrm>
          <a:off x="533400" y="2743200"/>
          <a:ext cx="4876800" cy="1524000"/>
        </p:xfrm>
        <a:graphic>
          <a:graphicData uri="http://schemas.openxmlformats.org/drawingml/2006/table">
            <a:tbl>
              <a:tblPr/>
              <a:tblGrid>
                <a:gridCol w="2438400"/>
                <a:gridCol w="609600"/>
                <a:gridCol w="609600"/>
                <a:gridCol w="609600"/>
                <a:gridCol w="609600"/>
              </a:tblGrid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 What would help you to recycle more?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a. Having a close place to take recycled items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b. Having a recycling facility that stays open longer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c. Having a small bin in your room/apartment to keep recyclable itmes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d. Having better instructions on how and where to recyle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e. Not having to separate reclable itmes into different types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f. Having your friends recycle too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g. Nothing would get me to participate in the program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9844026"/>
              </p:ext>
            </p:extLst>
          </p:nvPr>
        </p:nvGraphicFramePr>
        <p:xfrm>
          <a:off x="381000" y="4567237"/>
          <a:ext cx="4285510" cy="1905000"/>
        </p:xfrm>
        <a:graphic>
          <a:graphicData uri="http://schemas.openxmlformats.org/drawingml/2006/table">
            <a:tbl>
              <a:tblPr/>
              <a:tblGrid>
                <a:gridCol w="2857007"/>
                <a:gridCol w="1428503"/>
              </a:tblGrid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 Do you have any suggestions on how to improve the program?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More bins and volunteers to help and places to recycle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Advertise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Have recylable bins in dorms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Info on how to separate/which groups to separate things into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Provide a bin for apartments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Seeing more recycling bins around campus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Involve people more and increase facilities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Maybe have awards for the most recycled!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Permanent </a:t>
                      </a: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Recyle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Coordinator (paid)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66792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2013 ‘New’ Recycling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Reorganization within Facilities Operations</a:t>
            </a:r>
          </a:p>
          <a:p>
            <a:pPr lvl="1"/>
            <a:r>
              <a:rPr lang="en-US" dirty="0" smtClean="0"/>
              <a:t>Custodial support</a:t>
            </a:r>
            <a:endParaRPr lang="en-US" dirty="0"/>
          </a:p>
        </p:txBody>
      </p:sp>
      <p:pic>
        <p:nvPicPr>
          <p:cNvPr id="6146" name="Picture 2" descr="D:\Materials\Graphics\Recycle Post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0824" y="2286000"/>
            <a:ext cx="2872067" cy="443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D:\Materials\Graphics\digital_bridges_ewaste_fly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962400"/>
            <a:ext cx="1992168" cy="257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doug.oetter\Pictures\Camera\13_07\IMG_187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842" y="3581400"/>
            <a:ext cx="2255358" cy="3007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99699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We</a:t>
            </a:r>
            <a:r>
              <a:rPr lang="en-US" baseline="0" dirty="0" smtClean="0"/>
              <a:t> Are 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3810000" cy="21637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Academic Buildings</a:t>
            </a:r>
          </a:p>
          <a:p>
            <a:r>
              <a:rPr lang="en-US" dirty="0" smtClean="0"/>
              <a:t>Residence Halls</a:t>
            </a:r>
          </a:p>
          <a:p>
            <a:r>
              <a:rPr lang="en-US" dirty="0" smtClean="0"/>
              <a:t>Electronics</a:t>
            </a:r>
          </a:p>
          <a:p>
            <a:r>
              <a:rPr lang="en-US" dirty="0" smtClean="0"/>
              <a:t>Composting</a:t>
            </a:r>
            <a:endParaRPr lang="en-US" dirty="0"/>
          </a:p>
        </p:txBody>
      </p:sp>
      <p:pic>
        <p:nvPicPr>
          <p:cNvPr id="5123" name="Picture 3" descr="D:\Materials\Graphics\library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041119" y="4292881"/>
            <a:ext cx="2611606" cy="1950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1875" y="1524000"/>
            <a:ext cx="5253525" cy="273543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</p:pic>
      <p:pic>
        <p:nvPicPr>
          <p:cNvPr id="7" name="Picture 4" descr="gc green material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2075" y="4350719"/>
            <a:ext cx="2362200" cy="2238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55118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6"/>
            <a:ext cx="5410200" cy="5059363"/>
          </a:xfrm>
        </p:spPr>
        <p:txBody>
          <a:bodyPr>
            <a:normAutofit fontScale="40000" lnSpcReduction="20000"/>
          </a:bodyPr>
          <a:lstStyle/>
          <a:p>
            <a:pPr>
              <a:lnSpc>
                <a:spcPct val="120000"/>
              </a:lnSpc>
              <a:spcAft>
                <a:spcPts val="300"/>
              </a:spcAft>
            </a:pPr>
            <a:r>
              <a:rPr lang="en-US" dirty="0" smtClean="0"/>
              <a:t>Building </a:t>
            </a:r>
            <a:r>
              <a:rPr lang="en-US" dirty="0"/>
              <a:t>Services will not pick up wet trash from offices. </a:t>
            </a:r>
          </a:p>
          <a:p>
            <a:pPr>
              <a:lnSpc>
                <a:spcPct val="120000"/>
              </a:lnSpc>
              <a:spcAft>
                <a:spcPts val="300"/>
              </a:spcAft>
            </a:pPr>
            <a:r>
              <a:rPr lang="en-US" dirty="0" smtClean="0"/>
              <a:t>Wet </a:t>
            </a:r>
            <a:r>
              <a:rPr lang="en-US" dirty="0"/>
              <a:t>trash includes any type of food/liquid waste or containers with food/liquid waste in them.</a:t>
            </a:r>
          </a:p>
          <a:p>
            <a:pPr>
              <a:lnSpc>
                <a:spcPct val="120000"/>
              </a:lnSpc>
              <a:spcAft>
                <a:spcPts val="300"/>
              </a:spcAft>
            </a:pPr>
            <a:r>
              <a:rPr lang="en-US" dirty="0" smtClean="0"/>
              <a:t>Wet </a:t>
            </a:r>
            <a:r>
              <a:rPr lang="en-US" dirty="0"/>
              <a:t>trash mixed with recyclable materials contaminates the entire bin.</a:t>
            </a:r>
          </a:p>
          <a:p>
            <a:pPr>
              <a:lnSpc>
                <a:spcPct val="120000"/>
              </a:lnSpc>
              <a:spcAft>
                <a:spcPts val="300"/>
              </a:spcAft>
            </a:pPr>
            <a:r>
              <a:rPr lang="en-US" dirty="0" smtClean="0"/>
              <a:t>Occupants </a:t>
            </a:r>
            <a:r>
              <a:rPr lang="en-US" dirty="0"/>
              <a:t>of the buildings are responsible for disposing of wet trash in the designated common areas for wet trash.</a:t>
            </a:r>
          </a:p>
          <a:p>
            <a:pPr>
              <a:lnSpc>
                <a:spcPct val="120000"/>
              </a:lnSpc>
              <a:spcAft>
                <a:spcPts val="300"/>
              </a:spcAft>
            </a:pPr>
            <a:r>
              <a:rPr lang="en-US" dirty="0" smtClean="0"/>
              <a:t>Restrooms</a:t>
            </a:r>
            <a:r>
              <a:rPr lang="en-US" dirty="0"/>
              <a:t>, lounge and vending areas are the designated areas for wet trash.</a:t>
            </a:r>
          </a:p>
          <a:p>
            <a:pPr>
              <a:lnSpc>
                <a:spcPct val="120000"/>
              </a:lnSpc>
              <a:spcAft>
                <a:spcPts val="300"/>
              </a:spcAft>
            </a:pPr>
            <a:r>
              <a:rPr lang="en-US" dirty="0" smtClean="0"/>
              <a:t>Any </a:t>
            </a:r>
            <a:r>
              <a:rPr lang="en-US" dirty="0"/>
              <a:t>building occupants who chooses to bring personal trash cans on campus should clearly label those containers as personal property with the individual’s name. </a:t>
            </a:r>
          </a:p>
          <a:p>
            <a:pPr>
              <a:lnSpc>
                <a:spcPct val="120000"/>
              </a:lnSpc>
              <a:spcAft>
                <a:spcPts val="300"/>
              </a:spcAft>
            </a:pPr>
            <a:r>
              <a:rPr lang="en-US" dirty="0" smtClean="0"/>
              <a:t>If </a:t>
            </a:r>
            <a:r>
              <a:rPr lang="en-US" dirty="0"/>
              <a:t>a personal container is not clearly labeled, Building Services staff will assume it to be GC property and confiscate it. </a:t>
            </a:r>
          </a:p>
          <a:p>
            <a:pPr>
              <a:lnSpc>
                <a:spcPct val="120000"/>
              </a:lnSpc>
              <a:spcAft>
                <a:spcPts val="300"/>
              </a:spcAft>
            </a:pPr>
            <a:r>
              <a:rPr lang="en-US" dirty="0" smtClean="0"/>
              <a:t>GC </a:t>
            </a:r>
            <a:r>
              <a:rPr lang="en-US" dirty="0"/>
              <a:t>does not supply recycling bins or trash cans in classrooms. </a:t>
            </a:r>
          </a:p>
          <a:p>
            <a:pPr>
              <a:lnSpc>
                <a:spcPct val="120000"/>
              </a:lnSpc>
              <a:spcAft>
                <a:spcPts val="300"/>
              </a:spcAft>
            </a:pPr>
            <a:r>
              <a:rPr lang="en-US" dirty="0" smtClean="0"/>
              <a:t>GC </a:t>
            </a:r>
            <a:r>
              <a:rPr lang="en-US" dirty="0"/>
              <a:t>does not supply plastic bags to building occupants for recycling or wet trash.</a:t>
            </a:r>
          </a:p>
          <a:p>
            <a:pPr>
              <a:lnSpc>
                <a:spcPct val="120000"/>
              </a:lnSpc>
              <a:spcAft>
                <a:spcPts val="300"/>
              </a:spcAft>
            </a:pPr>
            <a:r>
              <a:rPr lang="en-US" dirty="0" smtClean="0"/>
              <a:t>Recyclable </a:t>
            </a:r>
            <a:r>
              <a:rPr lang="en-US" dirty="0"/>
              <a:t>materials are collected once a week</a:t>
            </a:r>
          </a:p>
          <a:p>
            <a:pPr>
              <a:lnSpc>
                <a:spcPct val="120000"/>
              </a:lnSpc>
              <a:spcAft>
                <a:spcPts val="300"/>
              </a:spcAft>
            </a:pPr>
            <a:r>
              <a:rPr lang="en-US" dirty="0" smtClean="0"/>
              <a:t>Wet </a:t>
            </a:r>
            <a:r>
              <a:rPr lang="en-US" dirty="0"/>
              <a:t>trash is collected from the common areas daily.</a:t>
            </a:r>
          </a:p>
          <a:p>
            <a:pPr>
              <a:lnSpc>
                <a:spcPct val="120000"/>
              </a:lnSpc>
              <a:spcAft>
                <a:spcPts val="300"/>
              </a:spcAft>
            </a:pPr>
            <a:r>
              <a:rPr lang="en-US" dirty="0" smtClean="0"/>
              <a:t>Building </a:t>
            </a:r>
            <a:r>
              <a:rPr lang="en-US" dirty="0"/>
              <a:t>Services uses clear bags for collecting recyclable materials and black bags for collecting wet trash.</a:t>
            </a:r>
          </a:p>
          <a:p>
            <a:endParaRPr lang="en-US" dirty="0"/>
          </a:p>
        </p:txBody>
      </p:sp>
      <p:pic>
        <p:nvPicPr>
          <p:cNvPr id="15362" name="Picture 2" descr="C:\Users\doug.oetter\Pictures\Camera\12_09\IMG_11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788719"/>
            <a:ext cx="3048000" cy="40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40610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We’d Like to Be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Peer Institutions</a:t>
            </a:r>
            <a:endParaRPr lang="en-US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524000"/>
            <a:ext cx="4629150" cy="51625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400329647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VERSION" val="5"/>
  <p:tag name="TPFULLVERSION" val="5.2.0.3121"/>
  <p:tag name="PPTVERSION" val="14"/>
  <p:tag name="TPOS" val="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146</TotalTime>
  <Words>610</Words>
  <Application>Microsoft Office PowerPoint</Application>
  <PresentationFormat>On-screen Show (4:3)</PresentationFormat>
  <Paragraphs>114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Foundry</vt:lpstr>
      <vt:lpstr>Georgia College  Sustainability Council Green Bag Discussion Series</vt:lpstr>
      <vt:lpstr>Georgia College Sustainability Council</vt:lpstr>
      <vt:lpstr>Where We Were</vt:lpstr>
      <vt:lpstr>1991</vt:lpstr>
      <vt:lpstr>2004</vt:lpstr>
      <vt:lpstr>2006</vt:lpstr>
      <vt:lpstr>2006 Waste Audit</vt:lpstr>
      <vt:lpstr>2008 “White” Paper</vt:lpstr>
      <vt:lpstr>2008 University Senate &amp; Student Government Association Recommendations</vt:lpstr>
      <vt:lpstr>2009 City &amp; County Recycling</vt:lpstr>
      <vt:lpstr>Student Responses</vt:lpstr>
      <vt:lpstr>Recyclemania</vt:lpstr>
      <vt:lpstr>2010 Waste Audit</vt:lpstr>
      <vt:lpstr>Recycling Volunteers</vt:lpstr>
      <vt:lpstr>2010 Waste Management Contract</vt:lpstr>
      <vt:lpstr>GC Recycling Program</vt:lpstr>
      <vt:lpstr>2010 Blue Bins</vt:lpstr>
      <vt:lpstr>PowerPoint Presentation</vt:lpstr>
      <vt:lpstr>Problems with a Volunteer System</vt:lpstr>
      <vt:lpstr>Staffed Campus Drop-Off Facilities</vt:lpstr>
      <vt:lpstr>Campus Green Initiative Fund</vt:lpstr>
      <vt:lpstr>2013 ‘New’ Recycling Plan</vt:lpstr>
      <vt:lpstr>Where We Are Now</vt:lpstr>
      <vt:lpstr>Issues</vt:lpstr>
      <vt:lpstr>Where We’d Like to Be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Georgia College  Sustainability Council Green Bag Discussion Series</dc:title>
  <dc:creator>Doug Oetter</dc:creator>
  <cp:lastModifiedBy>Doug Oetter</cp:lastModifiedBy>
  <cp:revision>19</cp:revision>
  <dcterms:created xsi:type="dcterms:W3CDTF">2014-10-07T02:03:02Z</dcterms:created>
  <dcterms:modified xsi:type="dcterms:W3CDTF">2015-12-13T01:41:26Z</dcterms:modified>
</cp:coreProperties>
</file>